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DM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22" Type="http://schemas.openxmlformats.org/officeDocument/2006/relationships/slide" Target="slides/slide17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DM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400">
                <a:solidFill>
                  <a:schemeClr val="dk1"/>
                </a:solidFill>
              </a:rPr>
              <a:t>INSERT INTO productos VALUES (NULL, 'TRACKBALL VINTAGE GENIUS', 0, 950, 1240);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400">
                <a:solidFill>
                  <a:schemeClr val="dk1"/>
                </a:solidFill>
              </a:rPr>
              <a:t>INSERT INTO productos VALUES (NULL, 'TRACKBALL VINTAGE GENIUS', 0, 950, 1240);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020df38e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2020df38e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020df38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020df38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extra. Vincular ejemplo. Hacer hincapié en que es optativa pero suma puntos para el top 10.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-419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-419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-- RECUERDA POSICIONARTE PRIMERO EN LA BASE DE DATOS DONDE CREARAS ESTA TABLA //USE &lt;database&gt;;</a:t>
            </a:r>
            <a:br>
              <a:rPr lang="es-419" sz="1400">
                <a:solidFill>
                  <a:schemeClr val="dk1"/>
                </a:solidFill>
              </a:rPr>
            </a:br>
            <a:br>
              <a:rPr lang="es-419" sz="1400">
                <a:solidFill>
                  <a:schemeClr val="dk1"/>
                </a:solidFill>
              </a:rPr>
            </a:br>
            <a:r>
              <a:rPr lang="es-419" sz="1400">
                <a:solidFill>
                  <a:schemeClr val="dk1"/>
                </a:solidFill>
              </a:rPr>
              <a:t>CREATE TABLE `ventas_ecommerce`.`movimientos_general` (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`id_movimiento` INT NOT NULL AUTO_INCREMENT,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`fecha` DATETIME NOT NULL,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`usuario_id` VARCHAR(45) NULL,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`id` INT NULL,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`precio_costo` FLOAT NULL DEFAULT 0,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`precio_venta` FLOAT NULL DEFAULT 0,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`tipo_operacion` VARCHAR(200) NULL,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  PRIMARY KEY (`id_movimiento`));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0" name="Google Shape;20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watch?v=at_y7PA-OQo" TargetMode="External"/><Relationship Id="rId5" Type="http://schemas.openxmlformats.org/officeDocument/2006/relationships/hyperlink" Target="https://www.w3schools.com/sql/sql_ref_mysql.as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4;p15"/>
          <p:cNvSpPr txBox="1"/>
          <p:nvPr/>
        </p:nvSpPr>
        <p:spPr>
          <a:xfrm>
            <a:off x="3655975" y="2541075"/>
            <a:ext cx="23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Google Shape;45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 del trigger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73350" y="1908175"/>
            <a:ext cx="7310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Armamos las bases del SCRIPT de generación del trigger, donde contemplamos la inserción simultánea de múltiples registros. Definamos, a continuación, los campos.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3" name="Google Shape;163;p24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64" name="Google Shape;164;p2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" name="Google Shape;165;p2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13" y="3176031"/>
            <a:ext cx="8598976" cy="129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 del trigger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73350" y="1755775"/>
            <a:ext cx="731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Verifiquemos si el Trigger fue creado exitosamente.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4" name="Google Shape;174;p25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75" name="Google Shape;175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5" y="2152183"/>
            <a:ext cx="897883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396725" y="3308550"/>
            <a:ext cx="851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Luego, agreguemos un nuevo registro a la tabla game para verificar su correcto funcionamiento: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28600" y="3787027"/>
            <a:ext cx="85257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INSERT INTO game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(id_game, name, description, id_level, id_class)</a:t>
            </a: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2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VALUES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(150, 'Mortal Kombat', 'play station', 2, 143);</a:t>
            </a:r>
            <a:endParaRPr b="0" i="0" sz="12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 del trigger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73350" y="1831975"/>
            <a:ext cx="4313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verás que el Trigger almacenó la operación realizada, copiando los campos indicados en esta tabla de new_games.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7" name="Google Shape;187;p26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88" name="Google Shape;188;p2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p2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1525" y="1838575"/>
            <a:ext cx="31351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6" name="Google Shape;196;p2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2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triggers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987300" y="3468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05" name="Google Shape;205;p2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p2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8"/>
          <p:cNvSpPr txBox="1"/>
          <p:nvPr/>
        </p:nvSpPr>
        <p:spPr>
          <a:xfrm>
            <a:off x="501450" y="1081750"/>
            <a:ext cx="707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triggers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549525" y="2253750"/>
            <a:ext cx="8093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la tabla comment del modelo gamers deberás crear dos triggers: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detectar la modificación de un registro de la tabla en cuestión, justo antes de que ocurra, almacenando en otra tabla first_date y last_date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detectar la eliminación de un registro, posterior a dicha operación, registrando también fecha y hora, más el usuario que lo eliminó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tabla bitácora puede ser un espejo de la tabla elegida o una tabla del tipo LOG.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Implementaremos las sentencias create, drop y rename user.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18" name="Google Shape;218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" name="Google Shape;219;p2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Permisos definidos por defecto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73350" y="1626100"/>
            <a:ext cx="716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cada usuario que creamos, solo definimos un nombre de usuario y sobre qué </a:t>
            </a:r>
            <a:r>
              <a:rPr b="0" i="0" lang="es-419" sz="22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servidor</a:t>
            </a:r>
            <a:r>
              <a:rPr b="0" i="0" lang="es-419" sz="2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trabajará el mismo.</a:t>
            </a:r>
            <a:endParaRPr b="0" i="0" sz="2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Nos queda por delante comenzar a definir los permisos que cada usuario tendrá, sobre un dominio, base de datos, tabla(s) y/o campo(s) específicos.</a:t>
            </a:r>
            <a:endParaRPr b="0" i="0" sz="2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¡Veamos entonces cómo hacerlo!</a:t>
            </a:r>
            <a:endParaRPr b="1" i="0" sz="22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Verificar el usuario creado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queremos verificar los permisos de un usuario específico, podemos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realizar una consulta de selección filtrando específicamente por el usuario en cuestión.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7" name="Google Shape;237;p32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38" name="Google Shape;238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" name="Google Shape;239;p3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32"/>
          <p:cNvGrpSpPr/>
          <p:nvPr/>
        </p:nvGrpSpPr>
        <p:grpSpPr>
          <a:xfrm>
            <a:off x="1857838" y="758125"/>
            <a:ext cx="587100" cy="600300"/>
            <a:chOff x="1731113" y="1953850"/>
            <a:chExt cx="587100" cy="600300"/>
          </a:xfrm>
        </p:grpSpPr>
        <p:sp>
          <p:nvSpPr>
            <p:cNvPr id="241" name="Google Shape;241;p32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473350" y="1908175"/>
            <a:ext cx="436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Ejecutemos para ello, la sentencia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sobre la tabla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filtrando por el usuario en particular: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50" name="Google Shape;250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" name="Google Shape;251;p3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33"/>
          <p:cNvGrpSpPr/>
          <p:nvPr/>
        </p:nvGrpSpPr>
        <p:grpSpPr>
          <a:xfrm>
            <a:off x="1857838" y="758125"/>
            <a:ext cx="587100" cy="600300"/>
            <a:chOff x="1731113" y="1953850"/>
            <a:chExt cx="587100" cy="600300"/>
          </a:xfrm>
        </p:grpSpPr>
        <p:sp>
          <p:nvSpPr>
            <p:cNvPr id="253" name="Google Shape;253;p3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5" name="Google Shape;255;p33"/>
          <p:cNvGrpSpPr/>
          <p:nvPr/>
        </p:nvGrpSpPr>
        <p:grpSpPr>
          <a:xfrm>
            <a:off x="574450" y="2665875"/>
            <a:ext cx="7816484" cy="461725"/>
            <a:chOff x="-125" y="3929625"/>
            <a:chExt cx="9144225" cy="461725"/>
          </a:xfrm>
        </p:grpSpPr>
        <p:sp>
          <p:nvSpPr>
            <p:cNvPr id="256" name="Google Shape;256;p33"/>
            <p:cNvSpPr/>
            <p:nvPr/>
          </p:nvSpPr>
          <p:spPr>
            <a:xfrm>
              <a:off x="100" y="3929650"/>
              <a:ext cx="9144000" cy="4617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 txBox="1"/>
            <p:nvPr/>
          </p:nvSpPr>
          <p:spPr>
            <a:xfrm>
              <a:off x="-125" y="3929625"/>
              <a:ext cx="86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83AEFB"/>
                  </a:solidFill>
                  <a:latin typeface="Consolas"/>
                  <a:ea typeface="Consolas"/>
                  <a:cs typeface="Consolas"/>
                  <a:sym typeface="Consolas"/>
                </a:rPr>
                <a:t>SELECT * FROM </a:t>
              </a:r>
              <a:r>
                <a:rPr b="0" i="0" lang="es-419" sz="1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mysql.user </a:t>
              </a:r>
              <a:r>
                <a:rPr b="0" i="0" lang="es-419" sz="1800" u="none" cap="none" strike="noStrike">
                  <a:solidFill>
                    <a:srgbClr val="83AEFB"/>
                  </a:solidFill>
                  <a:latin typeface="Consolas"/>
                  <a:ea typeface="Consolas"/>
                  <a:cs typeface="Consolas"/>
                  <a:sym typeface="Consolas"/>
                </a:rPr>
                <a:t>WHERE</a:t>
              </a:r>
              <a:r>
                <a:rPr b="0" i="0" lang="es-419" sz="18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419" sz="1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user </a:t>
              </a:r>
              <a:r>
                <a:rPr b="0" i="0" lang="es-419" sz="1800" u="none" cap="none" strike="noStrike">
                  <a:solidFill>
                    <a:srgbClr val="83AEFB"/>
                  </a:solidFill>
                  <a:latin typeface="Consolas"/>
                  <a:ea typeface="Consolas"/>
                  <a:cs typeface="Consolas"/>
                  <a:sym typeface="Consolas"/>
                </a:rPr>
                <a:t>LIKE</a:t>
              </a:r>
              <a:r>
                <a:rPr b="0" i="0" lang="es-419" sz="1800" u="none" cap="none" strike="noStrik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-419" sz="1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‘coderhouse%’;</a:t>
              </a:r>
              <a:endPara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/>
        </p:nvSpPr>
        <p:spPr>
          <a:xfrm>
            <a:off x="1812600" y="2252975"/>
            <a:ext cx="551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Triggers y Sublenguaje DCL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" name="Google Shape;52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9.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SQL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" name="Google Shape;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473350" y="1756525"/>
            <a:ext cx="3318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podemos apreciar, en cada campo de la tabla, el parámetro correspondiente al permiso está seteado en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lo cual indica que no tiene establecido ningún permiso.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34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65" name="Google Shape;265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34"/>
          <p:cNvGrpSpPr/>
          <p:nvPr/>
        </p:nvGrpSpPr>
        <p:grpSpPr>
          <a:xfrm>
            <a:off x="1857838" y="758125"/>
            <a:ext cx="587100" cy="600300"/>
            <a:chOff x="1731113" y="1953850"/>
            <a:chExt cx="587100" cy="600300"/>
          </a:xfrm>
        </p:grpSpPr>
        <p:sp>
          <p:nvSpPr>
            <p:cNvPr id="268" name="Google Shape;268;p34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4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8350" y="1756525"/>
            <a:ext cx="4158875" cy="27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76" name="Google Shape;276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" name="Google Shape;277;p3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35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 de creación de triggers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987300" y="3468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30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501450" y="1081750"/>
            <a:ext cx="817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 de creación de triggers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4527575" y="1831975"/>
            <a:ext cx="3834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 una explicación por cada trigger a crear, explicando qué controlará el mismo.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agregar el script de creación de las tablas LOG.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registrar el usuario que realizó la operación, la fecha, y la hora (en campos separados).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457350" y="1831975"/>
            <a:ext cx="38346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 la base de datos de tu proyecto final, debes incluir al menos dos tablas del tipo LOG, Bitácora o Movimientos. Elegir dos de las tablas más importantes donde se operan con registros de forma frecuente, y crearás dos Triggers en cada una de ellas.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Los Triggers a crear deberán controlar la acción previo a la operación elegida (</a:t>
            </a:r>
            <a:r>
              <a:rPr lang="es-419" sz="135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BEFORE</a:t>
            </a: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), y una acción posterior a otra operación elegida (</a:t>
            </a:r>
            <a:r>
              <a:rPr lang="es-419" sz="135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AFTER</a:t>
            </a: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3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89" name="Google Shape;289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36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3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7" name="Google Shape;297;p37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298" name="Google Shape;298;p3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p3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306" name="Google Shape;306;p3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" name="Google Shape;307;p38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57350" y="1725800"/>
            <a:ext cx="7662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 Workbench - Triggers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SAKLAR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 Functions</a:t>
            </a:r>
            <a:r>
              <a:rPr b="1" i="0" lang="es-419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W3Schools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2109143" y="20451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Triggers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Sintaxis de creación de Triggers  e implementación.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del sistema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2109143" y="30357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Creación de Usuarios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Asignación de Permisos totales y parciales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Eliminación de Permisos totales y parciales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el concepto general de un Trigger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54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/>
        </p:nvSpPr>
        <p:spPr>
          <a:xfrm>
            <a:off x="2690561" y="21819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Familiarizarse con los tipos de Triggers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la sintaxis e implementación de un Trigger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5" name="Google Shape;65;p17"/>
          <p:cNvCxnSpPr>
            <a:stCxn id="59" idx="2"/>
            <a:endCxn id="61" idx="0"/>
          </p:cNvCxnSpPr>
          <p:nvPr/>
        </p:nvCxnSpPr>
        <p:spPr>
          <a:xfrm flipH="1" rot="-5400000">
            <a:off x="2014876" y="1998338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7"/>
          <p:cNvCxnSpPr>
            <a:stCxn id="61" idx="2"/>
            <a:endCxn id="63" idx="0"/>
          </p:cNvCxnSpPr>
          <p:nvPr/>
        </p:nvCxnSpPr>
        <p:spPr>
          <a:xfrm flipH="1" rot="-5400000">
            <a:off x="1991926" y="2730588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" name="Google Shape;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35265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2690561" y="34328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implementar las sentencias del sublenguaje DCL.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4159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/>
        </p:nvSpPr>
        <p:spPr>
          <a:xfrm>
            <a:off x="2690561" y="4035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 qué situación usar cada sentencia.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1" name="Google Shape;71;p17"/>
          <p:cNvCxnSpPr>
            <a:stCxn id="67" idx="2"/>
            <a:endCxn id="69" idx="0"/>
          </p:cNvCxnSpPr>
          <p:nvPr/>
        </p:nvCxnSpPr>
        <p:spPr>
          <a:xfrm flipH="1" rot="-5400000">
            <a:off x="2052976" y="39414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3425438" y="315990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CÓMO ELABORAR UN TRIGGER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476259" y="2422953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TRIGGERS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3425438" y="168600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9" name="Google Shape;79;p18"/>
          <p:cNvCxnSpPr>
            <a:stCxn id="77" idx="3"/>
            <a:endCxn id="78" idx="1"/>
          </p:cNvCxnSpPr>
          <p:nvPr/>
        </p:nvCxnSpPr>
        <p:spPr>
          <a:xfrm flipH="1" rot="10800000">
            <a:off x="1929159" y="1987053"/>
            <a:ext cx="1496400" cy="737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80" name="Google Shape;80;p18"/>
          <p:cNvCxnSpPr>
            <a:stCxn id="77" idx="3"/>
            <a:endCxn id="76" idx="1"/>
          </p:cNvCxnSpPr>
          <p:nvPr/>
        </p:nvCxnSpPr>
        <p:spPr>
          <a:xfrm>
            <a:off x="1929159" y="2724153"/>
            <a:ext cx="1496400" cy="737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1" name="Google Shape;81;p18"/>
          <p:cNvSpPr/>
          <p:nvPr/>
        </p:nvSpPr>
        <p:spPr>
          <a:xfrm>
            <a:off x="7009938" y="315990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7009938" y="949061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CONCEPTO GENERAL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7009938" y="168599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TIPOS DE TRIGGERS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7009938" y="389684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5" name="Google Shape;85;p18"/>
          <p:cNvCxnSpPr>
            <a:stCxn id="78" idx="3"/>
            <a:endCxn id="82" idx="1"/>
          </p:cNvCxnSpPr>
          <p:nvPr/>
        </p:nvCxnSpPr>
        <p:spPr>
          <a:xfrm flipH="1" rot="10800000">
            <a:off x="5083238" y="1250400"/>
            <a:ext cx="1926600" cy="73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6" name="Google Shape;86;p18"/>
          <p:cNvCxnSpPr>
            <a:stCxn id="76" idx="3"/>
            <a:endCxn id="84" idx="1"/>
          </p:cNvCxnSpPr>
          <p:nvPr/>
        </p:nvCxnSpPr>
        <p:spPr>
          <a:xfrm>
            <a:off x="5083238" y="3461108"/>
            <a:ext cx="1926600" cy="73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7" name="Google Shape;87;p18"/>
          <p:cNvCxnSpPr>
            <a:stCxn id="78" idx="3"/>
            <a:endCxn id="83" idx="1"/>
          </p:cNvCxnSpPr>
          <p:nvPr/>
        </p:nvCxnSpPr>
        <p:spPr>
          <a:xfrm>
            <a:off x="5083238" y="1987200"/>
            <a:ext cx="1926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8" name="Google Shape;88;p18"/>
          <p:cNvCxnSpPr>
            <a:stCxn id="76" idx="3"/>
            <a:endCxn id="81" idx="1"/>
          </p:cNvCxnSpPr>
          <p:nvPr/>
        </p:nvCxnSpPr>
        <p:spPr>
          <a:xfrm>
            <a:off x="5083238" y="3461108"/>
            <a:ext cx="1926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9" name="Google Shape;89;p18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" name="Google Shape;91;p18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651725" y="2450584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Lenguaje DCL</a:t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6903455" y="1240588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Create User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678756" y="1580200"/>
            <a:ext cx="1596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endParaRPr b="0" i="0" sz="1200" u="none" cap="none" strike="noStrike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678756" y="319667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Permisos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19"/>
          <p:cNvCxnSpPr>
            <a:stCxn id="98" idx="3"/>
            <a:endCxn id="100" idx="1"/>
          </p:cNvCxnSpPr>
          <p:nvPr/>
        </p:nvCxnSpPr>
        <p:spPr>
          <a:xfrm flipH="1" rot="10800000">
            <a:off x="2050925" y="1870384"/>
            <a:ext cx="1627800" cy="870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3" name="Google Shape;103;p19"/>
          <p:cNvCxnSpPr>
            <a:stCxn id="98" idx="3"/>
            <a:endCxn id="101" idx="1"/>
          </p:cNvCxnSpPr>
          <p:nvPr/>
        </p:nvCxnSpPr>
        <p:spPr>
          <a:xfrm>
            <a:off x="2050925" y="2740684"/>
            <a:ext cx="1627800" cy="746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04" name="Google Shape;104;p19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9"/>
          <p:cNvCxnSpPr/>
          <p:nvPr/>
        </p:nvCxnSpPr>
        <p:spPr>
          <a:xfrm flipH="1" rot="10800000">
            <a:off x="5275675" y="1352284"/>
            <a:ext cx="1611900" cy="51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6" name="Google Shape;106;p19"/>
          <p:cNvCxnSpPr>
            <a:endCxn id="107" idx="1"/>
          </p:cNvCxnSpPr>
          <p:nvPr/>
        </p:nvCxnSpPr>
        <p:spPr>
          <a:xfrm>
            <a:off x="5275655" y="1863738"/>
            <a:ext cx="1627800" cy="57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8" name="Google Shape;108;p19"/>
          <p:cNvCxnSpPr/>
          <p:nvPr/>
        </p:nvCxnSpPr>
        <p:spPr>
          <a:xfrm>
            <a:off x="5277300" y="1863859"/>
            <a:ext cx="1624500" cy="1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6903455" y="1734988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Rename User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903455" y="2301138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Drop User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 flipH="1" rot="10800000">
            <a:off x="5275675" y="3273184"/>
            <a:ext cx="1637100" cy="21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1" name="Google Shape;111;p19"/>
          <p:cNvCxnSpPr>
            <a:endCxn id="112" idx="1"/>
          </p:cNvCxnSpPr>
          <p:nvPr/>
        </p:nvCxnSpPr>
        <p:spPr>
          <a:xfrm>
            <a:off x="5275650" y="3564180"/>
            <a:ext cx="1627800" cy="42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>
            <a:off x="6903455" y="3110826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Grant Privileges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903450" y="3776880"/>
            <a:ext cx="13992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Revoque Privileges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 implementar Triggers algo más complejos.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Pueden seguir a la par, en sus computadoras, el ejemplo en vivo.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0" name="Google Shape;120;p2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21" name="Google Shape;121;p2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2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trigger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3350" y="1908175"/>
            <a:ext cx="3199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Crearemos un tabla simple y una tabla similar que sea un espejo de la primera. Luego, le agregaremos un trigger que detecte la inserción de un registro en la tabla simple, y replique el mismo en la tabla espejo.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31" name="Google Shape;131;p2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2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1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trigger se disparará justo antes de que se inserte el registro en la tabla simple.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Tabla GAME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73350" y="1908175"/>
            <a:ext cx="3590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Trabajaremos con la tabla game. Detectaremos la inserción de nuevos registros, creando un LOG de los nuevos juegos ingresados dentro del sistema que registre el id_game, name y description.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42" name="Google Shape;142;p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2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300" y="1966900"/>
            <a:ext cx="3590500" cy="2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Tabla NEW_GAMES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73350" y="1908175"/>
            <a:ext cx="3590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el script para la tabla que usaremos de new_games. Los únicos campos que registrará desde la tabla game, serán (</a:t>
            </a:r>
            <a:r>
              <a:rPr b="0" i="0" lang="es-419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id_game, name y description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2" name="Google Shape;152;p2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153" name="Google Shape;153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" name="Google Shape;154;p2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725" y="2017475"/>
            <a:ext cx="4228675" cy="17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